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5"/>
    <p:sldMasterId id="214748367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Arpana Singh"/>
  <p:cmAuthor clrIdx="1" id="1" initials="" lastIdx="2" name="Dmitriy Afanasenkov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2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05-25T09:32:55.486">
    <p:pos x="6000" y="0"/>
    <p:text>information about revenue amount I don't think its good idea . Generally people never speak about  amount .</p:text>
  </p:cm>
  <p:cm authorId="1" idx="1" dt="2022-05-25T09:19:16.581">
    <p:pos x="6000" y="0"/>
    <p:text>But this is one of the questions we got https://platform.wbscodingschool.com/courses/data-science/9616/</p:text>
  </p:cm>
  <p:cm authorId="0" idx="2" dt="2022-05-25T09:22:02.182">
    <p:pos x="6000" y="0"/>
    <p:text>These questions for us to get the story about the company and to tell the story. It is in General don't need to show the exact amount but percentage</p:text>
  </p:cm>
  <p:cm authorId="1" idx="2" dt="2022-05-25T09:32:55.486">
    <p:pos x="6000" y="0"/>
    <p:text>But this the presentation is for the board of directors of the company - they must know the real data</p:text>
  </p:cm>
</p:cmLst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2e762e895a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2e762e895a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2d1f551624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2d1f551624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e762e895a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2e762e895a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1ca592c5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1ca592c5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2e762e895a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2e762e895a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2e762e895a_0_3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2e762e895a_0_3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2d1f551624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2d1f551624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2e900491f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2e900491f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2e900491f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2e900491f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2d1f551624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2d1f551624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2d1f551624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2d1f551624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2d1f5516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2d1f5516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83" name="Google Shape;83;p1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6" name="Google Shape;86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0" name="Google Shape;100;p15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15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9" name="Google Shape;109;p15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12" name="Google Shape;112;p16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" name="Google Shape;114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5" name="Google Shape;115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" name="Google Shape;117;p1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8" name="Google Shape;118;p1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9" name="Google Shape;119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" name="Google Shape;121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6" name="Google Shape;126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1" name="Google Shape;131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" name="Google Shape;136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7" name="Google Shape;137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2" name="Google Shape;142;p1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1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4" name="Google Shape;144;p1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1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0" name="Google Shape;150;p1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19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155" name="Google Shape;155;p20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" name="Google Shape;158;p2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9" name="Google Shape;159;p2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2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2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20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5" name="Google Shape;165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6" name="Google Shape;166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" name="Google Shape;168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9" name="Google Shape;169;p21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0" name="Google Shape;170;p21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1" name="Google Shape;171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2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3" name="Google Shape;173;p2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" name="Google Shape;178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79" name="Google Shape;179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" name="Google Shape;181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2" name="Google Shape;182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3" name="Google Shape;183;p2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4" name="Google Shape;184;p2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2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2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0" name="Google Shape;190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23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3" name="Google Shape;193;p2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94" name="Google Shape;194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2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6" name="Google Shape;196;p2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2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01" name="Google Shape;201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2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2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6" name="Google Shape;206;p2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2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2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12" name="Google Shape;212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5" name="Google Shape;215;p2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6" name="Google Shape;216;p2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7" name="Google Shape;217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2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9" name="Google Shape;219;p2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2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24" name="Google Shape;224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5" name="Google Shape;225;p2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6" name="Google Shape;226;p2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2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2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2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31" name="Google Shape;231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3" name="Google Shape;233;p27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4" name="Google Shape;234;p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5" name="Google Shape;235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6" name="Google Shape;236;p2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7" name="Google Shape;237;p2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2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2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2" name="Google Shape;242;p2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3" name="Google Shape;243;p2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2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5" name="Google Shape;245;p2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8" name="Google Shape;248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" name="Google Shape;249;p29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0" name="Google Shape;250;p29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1" name="Google Shape;251;p29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4" name="Google Shape;254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6" name="Google Shape;256;p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3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9" name="Google Shape;259;p3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3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" name="Google Shape;261;p3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8" name="Google Shape;98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/>
          <p:nvPr/>
        </p:nvSpPr>
        <p:spPr>
          <a:xfrm>
            <a:off x="199500" y="68575"/>
            <a:ext cx="8749200" cy="33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Eniac: discounts and revenue</a:t>
            </a:r>
            <a:endParaRPr/>
          </a:p>
        </p:txBody>
      </p:sp>
      <p:sp>
        <p:nvSpPr>
          <p:cNvPr id="268" name="Google Shape;268;p31"/>
          <p:cNvSpPr txBox="1"/>
          <p:nvPr>
            <p:ph idx="1" type="subTitle"/>
          </p:nvPr>
        </p:nvSpPr>
        <p:spPr>
          <a:xfrm>
            <a:off x="3949500" y="2424725"/>
            <a:ext cx="5194500" cy="10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Arpana, </a:t>
            </a:r>
            <a:r>
              <a:rPr lang="en"/>
              <a:t>Dmitriy, Federico, </a:t>
            </a:r>
            <a:r>
              <a:rPr lang="en"/>
              <a:t>Preston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 Boot Camp - WBS CODING SCHOOL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0"/>
          <p:cNvSpPr txBox="1"/>
          <p:nvPr>
            <p:ph type="title"/>
          </p:nvPr>
        </p:nvSpPr>
        <p:spPr>
          <a:xfrm>
            <a:off x="727650" y="6120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data description</a:t>
            </a:r>
            <a:endParaRPr/>
          </a:p>
        </p:txBody>
      </p:sp>
      <p:sp>
        <p:nvSpPr>
          <p:cNvPr id="329" name="Google Shape;329;p40"/>
          <p:cNvSpPr txBox="1"/>
          <p:nvPr>
            <p:ph idx="1" type="body"/>
          </p:nvPr>
        </p:nvSpPr>
        <p:spPr>
          <a:xfrm>
            <a:off x="727650" y="1441200"/>
            <a:ext cx="7950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The dataset  time period:</a:t>
            </a:r>
            <a:r>
              <a:rPr lang="en" sz="1800"/>
              <a:t> Jan 2017 - Mar 2018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Overall revenue:</a:t>
            </a:r>
            <a:r>
              <a:rPr lang="en" sz="1800"/>
              <a:t> 15 373 601  Euro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Number of items sold: </a:t>
            </a:r>
            <a:r>
              <a:rPr lang="en" sz="1800">
                <a:solidFill>
                  <a:schemeClr val="dk2"/>
                </a:solidFill>
              </a:rPr>
              <a:t>68861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Amount of discounted products:</a:t>
            </a:r>
            <a:r>
              <a:rPr lang="en" sz="1800">
                <a:solidFill>
                  <a:schemeClr val="dk2"/>
                </a:solidFill>
              </a:rPr>
              <a:t> 90%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Original data was strongly corrupted: </a:t>
            </a:r>
            <a:r>
              <a:rPr lang="en" sz="1800">
                <a:solidFill>
                  <a:schemeClr val="dk2"/>
                </a:solidFill>
              </a:rPr>
              <a:t>extensive data cleaning was performed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7600"/>
            <a:ext cx="6584899" cy="4119225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41"/>
          <p:cNvSpPr txBox="1"/>
          <p:nvPr>
            <p:ph type="title"/>
          </p:nvPr>
        </p:nvSpPr>
        <p:spPr>
          <a:xfrm>
            <a:off x="9560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Monthly r</a:t>
            </a:r>
            <a:r>
              <a:rPr lang="en"/>
              <a:t>evenue vs average monthly discounts </a:t>
            </a:r>
            <a:endParaRPr/>
          </a:p>
        </p:txBody>
      </p:sp>
      <p:sp>
        <p:nvSpPr>
          <p:cNvPr id="336" name="Google Shape;336;p41"/>
          <p:cNvSpPr txBox="1"/>
          <p:nvPr>
            <p:ph idx="1" type="body"/>
          </p:nvPr>
        </p:nvSpPr>
        <p:spPr>
          <a:xfrm>
            <a:off x="6350925" y="1143725"/>
            <a:ext cx="2410800" cy="26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</a:rPr>
              <a:t>General trend: </a:t>
            </a:r>
            <a:endParaRPr sz="18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The higher discount the higher revenue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2"/>
          <p:cNvSpPr txBox="1"/>
          <p:nvPr>
            <p:ph type="title"/>
          </p:nvPr>
        </p:nvSpPr>
        <p:spPr>
          <a:xfrm>
            <a:off x="1306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lie with statistics</a:t>
            </a:r>
            <a:endParaRPr/>
          </a:p>
        </p:txBody>
      </p:sp>
      <p:pic>
        <p:nvPicPr>
          <p:cNvPr id="342" name="Google Shape;34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50" y="1152063"/>
            <a:ext cx="4349400" cy="31895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00688"/>
            <a:ext cx="4489549" cy="3292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 txBox="1"/>
          <p:nvPr>
            <p:ph type="title"/>
          </p:nvPr>
        </p:nvSpPr>
        <p:spPr>
          <a:xfrm>
            <a:off x="667100" y="581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question</a:t>
            </a:r>
            <a:endParaRPr/>
          </a:p>
        </p:txBody>
      </p:sp>
      <p:sp>
        <p:nvSpPr>
          <p:cNvPr id="274" name="Google Shape;274;p32"/>
          <p:cNvSpPr txBox="1"/>
          <p:nvPr>
            <p:ph idx="1" type="body"/>
          </p:nvPr>
        </p:nvSpPr>
        <p:spPr>
          <a:xfrm>
            <a:off x="729450" y="1971175"/>
            <a:ext cx="8271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dk1"/>
                </a:solidFill>
              </a:rPr>
              <a:t>Whether or not it’s beneficial to discount products</a:t>
            </a:r>
            <a:r>
              <a:rPr lang="en" sz="2700">
                <a:solidFill>
                  <a:schemeClr val="dk1"/>
                </a:solidFill>
              </a:rPr>
              <a:t>?</a:t>
            </a:r>
            <a:endParaRPr sz="2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/>
          <p:nvPr>
            <p:ph type="title"/>
          </p:nvPr>
        </p:nvSpPr>
        <p:spPr>
          <a:xfrm>
            <a:off x="85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Revenue and discounts per month</a:t>
            </a:r>
            <a:endParaRPr/>
          </a:p>
        </p:txBody>
      </p:sp>
      <p:pic>
        <p:nvPicPr>
          <p:cNvPr id="280" name="Google Shape;2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84225"/>
            <a:ext cx="8385044" cy="465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/>
          <p:nvPr>
            <p:ph type="title"/>
          </p:nvPr>
        </p:nvSpPr>
        <p:spPr>
          <a:xfrm>
            <a:off x="852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 </a:t>
            </a:r>
            <a:r>
              <a:rPr lang="en"/>
              <a:t>conversion</a:t>
            </a:r>
            <a:r>
              <a:rPr lang="en"/>
              <a:t> rate</a:t>
            </a:r>
            <a:r>
              <a:rPr lang="en"/>
              <a:t> and discounts per month</a:t>
            </a:r>
            <a:endParaRPr/>
          </a:p>
        </p:txBody>
      </p:sp>
      <p:pic>
        <p:nvPicPr>
          <p:cNvPr id="286" name="Google Shape;28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35200"/>
            <a:ext cx="8553800" cy="475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5"/>
          <p:cNvSpPr txBox="1"/>
          <p:nvPr>
            <p:ph type="title"/>
          </p:nvPr>
        </p:nvSpPr>
        <p:spPr>
          <a:xfrm>
            <a:off x="11992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Discount rate vs revenue by product category </a:t>
            </a:r>
            <a:endParaRPr/>
          </a:p>
        </p:txBody>
      </p:sp>
      <p:pic>
        <p:nvPicPr>
          <p:cNvPr id="292" name="Google Shape;29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72550"/>
            <a:ext cx="4281378" cy="334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0675" y="1072550"/>
            <a:ext cx="4501899" cy="334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6"/>
          <p:cNvSpPr txBox="1"/>
          <p:nvPr>
            <p:ph type="title"/>
          </p:nvPr>
        </p:nvSpPr>
        <p:spPr>
          <a:xfrm>
            <a:off x="130600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Discount rate vs revenue by brand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9" name="Google Shape;29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8125"/>
            <a:ext cx="4248257" cy="331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3600" y="997025"/>
            <a:ext cx="4740400" cy="347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7"/>
          <p:cNvSpPr txBox="1"/>
          <p:nvPr>
            <p:ph type="title"/>
          </p:nvPr>
        </p:nvSpPr>
        <p:spPr>
          <a:xfrm>
            <a:off x="130625" y="0"/>
            <a:ext cx="8641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Revenue for discounted and non-discounted products</a:t>
            </a:r>
            <a:endParaRPr/>
          </a:p>
        </p:txBody>
      </p:sp>
      <p:pic>
        <p:nvPicPr>
          <p:cNvPr id="306" name="Google Shape;30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75" y="973913"/>
            <a:ext cx="4317950" cy="319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9250" y="878025"/>
            <a:ext cx="4564425" cy="3387449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7"/>
          <p:cNvSpPr txBox="1"/>
          <p:nvPr/>
        </p:nvSpPr>
        <p:spPr>
          <a:xfrm>
            <a:off x="2043100" y="4743300"/>
            <a:ext cx="525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No. of discounted and non-discounted products  are the same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" name="Google Shape;309;p37"/>
          <p:cNvSpPr txBox="1"/>
          <p:nvPr/>
        </p:nvSpPr>
        <p:spPr>
          <a:xfrm>
            <a:off x="1946850" y="4256350"/>
            <a:ext cx="91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 = 1229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37"/>
          <p:cNvSpPr txBox="1"/>
          <p:nvPr/>
        </p:nvSpPr>
        <p:spPr>
          <a:xfrm>
            <a:off x="6603800" y="4265475"/>
            <a:ext cx="91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 = 1722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8"/>
          <p:cNvSpPr txBox="1"/>
          <p:nvPr>
            <p:ph type="title"/>
          </p:nvPr>
        </p:nvSpPr>
        <p:spPr>
          <a:xfrm>
            <a:off x="635950" y="1443325"/>
            <a:ext cx="8104800" cy="31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lang="en" sz="1800"/>
              <a:t>There is a </a:t>
            </a:r>
            <a:r>
              <a:rPr b="0" lang="en" sz="1800"/>
              <a:t>general</a:t>
            </a:r>
            <a:r>
              <a:rPr b="0" lang="en" sz="1800"/>
              <a:t> positive correlation between discounts and revenue</a:t>
            </a:r>
            <a:endParaRPr b="0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lang="en" sz="1800"/>
              <a:t>There doesn’t seem to be a correlation during the end of the year regardless of categories or brand</a:t>
            </a:r>
            <a:endParaRPr b="0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0" lang="en" sz="1800"/>
              <a:t>Effect of discounts differs depending on brand and category </a:t>
            </a:r>
            <a:endParaRPr b="0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0" lang="en" sz="1800"/>
              <a:t>Discount laptop computers between June and August</a:t>
            </a:r>
            <a:endParaRPr b="0"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b="0" lang="en" sz="1800"/>
              <a:t>No need to discount smartphones or Apple products</a:t>
            </a:r>
            <a:endParaRPr b="0" sz="1800"/>
          </a:p>
        </p:txBody>
      </p:sp>
      <p:sp>
        <p:nvSpPr>
          <p:cNvPr id="316" name="Google Shape;316;p38"/>
          <p:cNvSpPr txBox="1"/>
          <p:nvPr>
            <p:ph type="title"/>
          </p:nvPr>
        </p:nvSpPr>
        <p:spPr>
          <a:xfrm>
            <a:off x="370875" y="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317" name="Google Shape;317;p3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000000"/>
                </a:solidFill>
              </a:rPr>
              <a:t>Thank you !</a:t>
            </a:r>
            <a:endParaRPr/>
          </a:p>
        </p:txBody>
      </p:sp>
      <p:sp>
        <p:nvSpPr>
          <p:cNvPr id="323" name="Google Shape;323;p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